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312" r:id="rId2"/>
    <p:sldId id="329" r:id="rId3"/>
    <p:sldId id="315" r:id="rId4"/>
    <p:sldId id="326" r:id="rId5"/>
    <p:sldId id="319" r:id="rId6"/>
    <p:sldId id="320" r:id="rId7"/>
    <p:sldId id="314" r:id="rId8"/>
    <p:sldId id="321" r:id="rId9"/>
    <p:sldId id="267" r:id="rId10"/>
    <p:sldId id="269" r:id="rId11"/>
    <p:sldId id="313" r:id="rId12"/>
    <p:sldId id="308" r:id="rId13"/>
    <p:sldId id="330" r:id="rId14"/>
    <p:sldId id="311" r:id="rId15"/>
    <p:sldId id="284" r:id="rId16"/>
    <p:sldId id="328" r:id="rId17"/>
  </p:sldIdLst>
  <p:sldSz cx="9144000" cy="5143500" type="screen16x9"/>
  <p:notesSz cx="6858000" cy="9144000"/>
  <p:embeddedFontLst>
    <p:embeddedFont>
      <p:font typeface="Roboto Condensed" panose="020B0604020202020204" charset="0"/>
      <p:regular r:id="rId19"/>
      <p:bold r:id="rId20"/>
      <p:italic r:id="rId21"/>
      <p:boldItalic r:id="rId22"/>
    </p:embeddedFont>
    <p:embeddedFont>
      <p:font typeface="Roboto Slab Regular" panose="020B0604020202020204" charset="0"/>
      <p:regular r:id="rId23"/>
      <p:bold r:id="rId24"/>
    </p:embeddedFont>
    <p:embeddedFont>
      <p:font typeface="Squada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6374" autoAdjust="0"/>
  </p:normalViewPr>
  <p:slideViewPr>
    <p:cSldViewPr snapToGrid="0">
      <p:cViewPr varScale="1">
        <p:scale>
          <a:sx n="146" d="100"/>
          <a:sy n="146" d="100"/>
        </p:scale>
        <p:origin x="492" y="11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5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"/>
    </mc:Choice>
    <mc:Fallback>
      <p:transition spd="slow" advTm="82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1271D-3DF0-41D0-B960-2ADC1B1B33AD}"/>
              </a:ext>
            </a:extLst>
          </p:cNvPr>
          <p:cNvSpPr txBox="1"/>
          <p:nvPr/>
        </p:nvSpPr>
        <p:spPr>
          <a:xfrm>
            <a:off x="0" y="4931855"/>
            <a:ext cx="2374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ML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152369" y="1326683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54051" y="3457770"/>
            <a:ext cx="1581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54051" y="3703991"/>
            <a:ext cx="320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30% increase from year 1 to 2 and year 2 to year 3 for premium and 20% for basic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$135k small business loan with 5 year payback period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340179-11C8-415A-8520-99C589FF6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92215"/>
              </p:ext>
            </p:extLst>
          </p:nvPr>
        </p:nvGraphicFramePr>
        <p:xfrm>
          <a:off x="3761783" y="193572"/>
          <a:ext cx="3206596" cy="10230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257435704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154393203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86586158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2250496740"/>
                    </a:ext>
                  </a:extLst>
                </a:gridCol>
              </a:tblGrid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Revenue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1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2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Year 3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426401957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Premium Subscriptions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$ 237,245.26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$ 308,418.83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3246273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Basic Subscriptions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-  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$ 109,135.00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$ 130,962.00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31945650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Revenue*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$ 346,380.26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$ 439,380.83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0822270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F0A061-8E1D-4A1A-9D05-DEA4AF0DE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56218"/>
              </p:ext>
            </p:extLst>
          </p:nvPr>
        </p:nvGraphicFramePr>
        <p:xfrm>
          <a:off x="3761785" y="1326683"/>
          <a:ext cx="3206599" cy="125033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147836844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1874045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70856310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1279149537"/>
                    </a:ext>
                  </a:extLst>
                </a:gridCol>
              </a:tblGrid>
              <a:tr h="1974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Cost of Goods</a:t>
                      </a:r>
                      <a:endParaRPr lang="en-CA" sz="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extLst>
                  <a:ext uri="{0D108BD9-81ED-4DB2-BD59-A6C34878D82A}">
                    <a16:rowId xmlns:a16="http://schemas.microsoft.com/office/drawing/2014/main" val="1001418745"/>
                  </a:ext>
                </a:extLst>
              </a:tr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Storage Fees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$15,488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$20,134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$26,175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77407242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Management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$9,139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$11,880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$15,444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340138598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Hosting Expenses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317459400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CoGS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$25,827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$33,215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$42,819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1076935308"/>
                  </a:ext>
                </a:extLst>
              </a:tr>
              <a:tr h="1854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$156,670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$313,166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$396,562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25161402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2A2780-6AD8-4355-A309-C62AC8AE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56735"/>
              </p:ext>
            </p:extLst>
          </p:nvPr>
        </p:nvGraphicFramePr>
        <p:xfrm>
          <a:off x="3761786" y="2648633"/>
          <a:ext cx="3206600" cy="230129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5">
                  <a:extLst>
                    <a:ext uri="{9D8B030D-6E8A-4147-A177-3AD203B41FA5}">
                      <a16:colId xmlns:a16="http://schemas.microsoft.com/office/drawing/2014/main" val="406403898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8606668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99571742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3547461947"/>
                    </a:ext>
                  </a:extLst>
                </a:gridCol>
              </a:tblGrid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Operating Expenses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extLst>
                  <a:ext uri="{0D108BD9-81ED-4DB2-BD59-A6C34878D82A}">
                    <a16:rowId xmlns:a16="http://schemas.microsoft.com/office/drawing/2014/main" val="3633329260"/>
                  </a:ext>
                </a:extLst>
              </a:tr>
              <a:tr h="2034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Marketing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$7,500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50134273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R&amp;D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95498052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Rent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750517556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Wages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6256677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SG&amp;A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$4,000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171113736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Loan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59742186"/>
                  </a:ext>
                </a:extLst>
              </a:tr>
              <a:tr h="1894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Interest*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20712824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$171,000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$184,450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$191,450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62426285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Taxable Income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($14,330)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$114,386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$319,497.54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684838730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Taxes*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($459)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$3,660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$10,224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739061988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Net Profit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($13,872)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$110,725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$309,274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68341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0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MEET THE </a:t>
            </a:r>
            <a:r>
              <a:rPr lang="es" dirty="0">
                <a:solidFill>
                  <a:srgbClr val="EBCFB2"/>
                </a:solidFill>
              </a:rPr>
              <a:t>TEAM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57"/>
    </mc:Choice>
    <mc:Fallback>
      <p:transition spd="slow" advTm="385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"/>
    </mc:Choice>
    <mc:Fallback>
      <p:transition spd="slow" advTm="3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105359"/>
            <a:ext cx="6610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6. $ in CAD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87"/>
    </mc:Choice>
    <mc:Fallback>
      <p:transition spd="slow" advTm="680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  <p:sp>
        <p:nvSpPr>
          <p:cNvPr id="21" name="Google Shape;454;p44">
            <a:extLst>
              <a:ext uri="{FF2B5EF4-FFF2-40B4-BE49-F238E27FC236}">
                <a16:creationId xmlns:a16="http://schemas.microsoft.com/office/drawing/2014/main" id="{9AA006DD-8C20-4405-967E-3EEA78837897}"/>
              </a:ext>
            </a:extLst>
          </p:cNvPr>
          <p:cNvSpPr txBox="1"/>
          <p:nvPr/>
        </p:nvSpPr>
        <p:spPr>
          <a:xfrm>
            <a:off x="1613910" y="3236185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2" name="Google Shape;455;p44">
            <a:extLst>
              <a:ext uri="{FF2B5EF4-FFF2-40B4-BE49-F238E27FC236}">
                <a16:creationId xmlns:a16="http://schemas.microsoft.com/office/drawing/2014/main" id="{BF41CC53-5D88-4878-8EBC-37441833779E}"/>
              </a:ext>
            </a:extLst>
          </p:cNvPr>
          <p:cNvSpPr txBox="1"/>
          <p:nvPr/>
        </p:nvSpPr>
        <p:spPr>
          <a:xfrm>
            <a:off x="5261935" y="3392584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 provided through a WebApp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3" name="Google Shape;456;p44">
            <a:extLst>
              <a:ext uri="{FF2B5EF4-FFF2-40B4-BE49-F238E27FC236}">
                <a16:creationId xmlns:a16="http://schemas.microsoft.com/office/drawing/2014/main" id="{27B96ACC-5893-4731-8BC7-BB9D270D9FF1}"/>
              </a:ext>
            </a:extLst>
          </p:cNvPr>
          <p:cNvSpPr txBox="1"/>
          <p:nvPr/>
        </p:nvSpPr>
        <p:spPr>
          <a:xfrm>
            <a:off x="1588135" y="2138488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analyze inputs from real historical data to learn nonlinear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4" name="Google Shape;457;p44">
            <a:extLst>
              <a:ext uri="{FF2B5EF4-FFF2-40B4-BE49-F238E27FC236}">
                <a16:creationId xmlns:a16="http://schemas.microsoft.com/office/drawing/2014/main" id="{E6511C08-B715-4F77-842D-7E53A1B6AB10}"/>
              </a:ext>
            </a:extLst>
          </p:cNvPr>
          <p:cNvSpPr txBox="1"/>
          <p:nvPr/>
        </p:nvSpPr>
        <p:spPr>
          <a:xfrm>
            <a:off x="5098206" y="2330938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25" name="Google Shape;458;p44">
            <a:extLst>
              <a:ext uri="{FF2B5EF4-FFF2-40B4-BE49-F238E27FC236}">
                <a16:creationId xmlns:a16="http://schemas.microsoft.com/office/drawing/2014/main" id="{C36D8223-7B4F-485F-A5CB-255F9EB0E7F0}"/>
              </a:ext>
            </a:extLst>
          </p:cNvPr>
          <p:cNvGrpSpPr/>
          <p:nvPr/>
        </p:nvGrpSpPr>
        <p:grpSpPr>
          <a:xfrm>
            <a:off x="1108740" y="2111072"/>
            <a:ext cx="6191975" cy="1734447"/>
            <a:chOff x="1475225" y="2167150"/>
            <a:chExt cx="6191975" cy="1734447"/>
          </a:xfrm>
        </p:grpSpPr>
        <p:grpSp>
          <p:nvGrpSpPr>
            <p:cNvPr id="26" name="Google Shape;459;p44">
              <a:extLst>
                <a:ext uri="{FF2B5EF4-FFF2-40B4-BE49-F238E27FC236}">
                  <a16:creationId xmlns:a16="http://schemas.microsoft.com/office/drawing/2014/main" id="{0B5E414E-647F-4D67-BCEB-03964DF4F06B}"/>
                </a:ext>
              </a:extLst>
            </p:cNvPr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39" name="Google Shape;460;p44">
                <a:extLst>
                  <a:ext uri="{FF2B5EF4-FFF2-40B4-BE49-F238E27FC236}">
                    <a16:creationId xmlns:a16="http://schemas.microsoft.com/office/drawing/2014/main" id="{0C868790-E5DB-4B40-A0B7-1959534FF1B5}"/>
                  </a:ext>
                </a:extLst>
              </p:cNvPr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61;p44">
                <a:extLst>
                  <a:ext uri="{FF2B5EF4-FFF2-40B4-BE49-F238E27FC236}">
                    <a16:creationId xmlns:a16="http://schemas.microsoft.com/office/drawing/2014/main" id="{21B7B2A7-8281-43C4-92C2-5E5CFBE4D62F}"/>
                  </a:ext>
                </a:extLst>
              </p:cNvPr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62;p44">
                <a:extLst>
                  <a:ext uri="{FF2B5EF4-FFF2-40B4-BE49-F238E27FC236}">
                    <a16:creationId xmlns:a16="http://schemas.microsoft.com/office/drawing/2014/main" id="{98D05C14-B7C4-4B78-A260-C3F93A44E8C2}"/>
                  </a:ext>
                </a:extLst>
              </p:cNvPr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63;p44">
                <a:extLst>
                  <a:ext uri="{FF2B5EF4-FFF2-40B4-BE49-F238E27FC236}">
                    <a16:creationId xmlns:a16="http://schemas.microsoft.com/office/drawing/2014/main" id="{5B79B285-530C-44BF-B62D-D9DCBA520A16}"/>
                  </a:ext>
                </a:extLst>
              </p:cNvPr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464;p44">
              <a:extLst>
                <a:ext uri="{FF2B5EF4-FFF2-40B4-BE49-F238E27FC236}">
                  <a16:creationId xmlns:a16="http://schemas.microsoft.com/office/drawing/2014/main" id="{CCCE5750-254C-41C6-A3FE-1F0FE43DD8D6}"/>
                </a:ext>
              </a:extLst>
            </p:cNvPr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37" name="Google Shape;465;p44">
                <a:extLst>
                  <a:ext uri="{FF2B5EF4-FFF2-40B4-BE49-F238E27FC236}">
                    <a16:creationId xmlns:a16="http://schemas.microsoft.com/office/drawing/2014/main" id="{07BE890C-4188-4ED1-8C81-F98E24163466}"/>
                  </a:ext>
                </a:extLst>
              </p:cNvPr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469;p44">
                <a:extLst>
                  <a:ext uri="{FF2B5EF4-FFF2-40B4-BE49-F238E27FC236}">
                    <a16:creationId xmlns:a16="http://schemas.microsoft.com/office/drawing/2014/main" id="{D57ABFCB-AD22-49A3-B5A2-9C7A3985F4CF}"/>
                  </a:ext>
                </a:extLst>
              </p:cNvPr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470;p44">
              <a:extLst>
                <a:ext uri="{FF2B5EF4-FFF2-40B4-BE49-F238E27FC236}">
                  <a16:creationId xmlns:a16="http://schemas.microsoft.com/office/drawing/2014/main" id="{AB171B63-87D3-4C9D-9407-099ECE18B6F3}"/>
                </a:ext>
              </a:extLst>
            </p:cNvPr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35" name="Google Shape;474;p44">
                <a:extLst>
                  <a:ext uri="{FF2B5EF4-FFF2-40B4-BE49-F238E27FC236}">
                    <a16:creationId xmlns:a16="http://schemas.microsoft.com/office/drawing/2014/main" id="{C2B36057-2D23-40E4-848D-25AC375A5FBC}"/>
                  </a:ext>
                </a:extLst>
              </p:cNvPr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Google Shape;475;p44">
                <a:extLst>
                  <a:ext uri="{FF2B5EF4-FFF2-40B4-BE49-F238E27FC236}">
                    <a16:creationId xmlns:a16="http://schemas.microsoft.com/office/drawing/2014/main" id="{8090B29C-1783-4E4A-A2EE-B608E778E1B2}"/>
                  </a:ext>
                </a:extLst>
              </p:cNvPr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476;p44">
              <a:extLst>
                <a:ext uri="{FF2B5EF4-FFF2-40B4-BE49-F238E27FC236}">
                  <a16:creationId xmlns:a16="http://schemas.microsoft.com/office/drawing/2014/main" id="{9404DFEF-1240-449F-BD78-C1B7CE080D41}"/>
                </a:ext>
              </a:extLst>
            </p:cNvPr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33" name="Google Shape;480;p44">
                <a:extLst>
                  <a:ext uri="{FF2B5EF4-FFF2-40B4-BE49-F238E27FC236}">
                    <a16:creationId xmlns:a16="http://schemas.microsoft.com/office/drawing/2014/main" id="{1CD406C5-E9CE-4304-9A6B-63DCAEB5B541}"/>
                  </a:ext>
                </a:extLst>
              </p:cNvPr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" name="Google Shape;481;p44">
                <a:extLst>
                  <a:ext uri="{FF2B5EF4-FFF2-40B4-BE49-F238E27FC236}">
                    <a16:creationId xmlns:a16="http://schemas.microsoft.com/office/drawing/2014/main" id="{1483D545-43E2-4856-B7A4-3D189CA4349C}"/>
                  </a:ext>
                </a:extLst>
              </p:cNvPr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482;p44">
              <a:extLst>
                <a:ext uri="{FF2B5EF4-FFF2-40B4-BE49-F238E27FC236}">
                  <a16:creationId xmlns:a16="http://schemas.microsoft.com/office/drawing/2014/main" id="{9C340497-7CD4-4DBC-BBC4-22944279DE41}"/>
                </a:ext>
              </a:extLst>
            </p:cNvPr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31" name="Google Shape;484;p44">
                <a:extLst>
                  <a:ext uri="{FF2B5EF4-FFF2-40B4-BE49-F238E27FC236}">
                    <a16:creationId xmlns:a16="http://schemas.microsoft.com/office/drawing/2014/main" id="{FCD0739A-8107-4DF6-ABE9-2E3D20AD4736}"/>
                  </a:ext>
                </a:extLst>
              </p:cNvPr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" name="Google Shape;485;p44">
                <a:extLst>
                  <a:ext uri="{FF2B5EF4-FFF2-40B4-BE49-F238E27FC236}">
                    <a16:creationId xmlns:a16="http://schemas.microsoft.com/office/drawing/2014/main" id="{AD140FE3-4F7C-4D82-A203-EE6F4C4C7649}"/>
                  </a:ext>
                </a:extLst>
              </p:cNvPr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" name="Google Shape;6538;p66">
            <a:extLst>
              <a:ext uri="{FF2B5EF4-FFF2-40B4-BE49-F238E27FC236}">
                <a16:creationId xmlns:a16="http://schemas.microsoft.com/office/drawing/2014/main" id="{8530ECEE-22CC-49B6-802D-124C842D49BE}"/>
              </a:ext>
            </a:extLst>
          </p:cNvPr>
          <p:cNvGrpSpPr/>
          <p:nvPr/>
        </p:nvGrpSpPr>
        <p:grpSpPr>
          <a:xfrm>
            <a:off x="1202783" y="2164958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44" name="Google Shape;6539;p66">
              <a:extLst>
                <a:ext uri="{FF2B5EF4-FFF2-40B4-BE49-F238E27FC236}">
                  <a16:creationId xmlns:a16="http://schemas.microsoft.com/office/drawing/2014/main" id="{8931EEA1-2A3B-418E-A55C-B00A364A087B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540;p66">
              <a:extLst>
                <a:ext uri="{FF2B5EF4-FFF2-40B4-BE49-F238E27FC236}">
                  <a16:creationId xmlns:a16="http://schemas.microsoft.com/office/drawing/2014/main" id="{B512BA89-1C6B-4023-8D63-FF9CF672DBE9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541;p66">
              <a:extLst>
                <a:ext uri="{FF2B5EF4-FFF2-40B4-BE49-F238E27FC236}">
                  <a16:creationId xmlns:a16="http://schemas.microsoft.com/office/drawing/2014/main" id="{0A88642C-8CD3-4ACA-8692-3ACCBFAD74E1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8279;p70">
            <a:extLst>
              <a:ext uri="{FF2B5EF4-FFF2-40B4-BE49-F238E27FC236}">
                <a16:creationId xmlns:a16="http://schemas.microsoft.com/office/drawing/2014/main" id="{9CC95873-31D2-43BD-A1CB-2F7841F31ECC}"/>
              </a:ext>
            </a:extLst>
          </p:cNvPr>
          <p:cNvGrpSpPr/>
          <p:nvPr/>
        </p:nvGrpSpPr>
        <p:grpSpPr>
          <a:xfrm>
            <a:off x="6921407" y="2378721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8" name="Google Shape;8280;p70">
              <a:extLst>
                <a:ext uri="{FF2B5EF4-FFF2-40B4-BE49-F238E27FC236}">
                  <a16:creationId xmlns:a16="http://schemas.microsoft.com/office/drawing/2014/main" id="{19D4A3E5-2852-4E21-8C7E-2DDDFFB82EE4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1;p70">
              <a:extLst>
                <a:ext uri="{FF2B5EF4-FFF2-40B4-BE49-F238E27FC236}">
                  <a16:creationId xmlns:a16="http://schemas.microsoft.com/office/drawing/2014/main" id="{530EFCE8-3E5F-442B-BFA5-19E311B65CD8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2;p70">
              <a:extLst>
                <a:ext uri="{FF2B5EF4-FFF2-40B4-BE49-F238E27FC236}">
                  <a16:creationId xmlns:a16="http://schemas.microsoft.com/office/drawing/2014/main" id="{EB3692B4-29AC-4926-9F4D-4B8237A51A1C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3;p70">
              <a:extLst>
                <a:ext uri="{FF2B5EF4-FFF2-40B4-BE49-F238E27FC236}">
                  <a16:creationId xmlns:a16="http://schemas.microsoft.com/office/drawing/2014/main" id="{0759D074-564F-4DC7-8F40-8EEB5A69B5FB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4;p70">
              <a:extLst>
                <a:ext uri="{FF2B5EF4-FFF2-40B4-BE49-F238E27FC236}">
                  <a16:creationId xmlns:a16="http://schemas.microsoft.com/office/drawing/2014/main" id="{89C2B37F-0BAB-423F-9F8A-B044780F481E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85;p70">
              <a:extLst>
                <a:ext uri="{FF2B5EF4-FFF2-40B4-BE49-F238E27FC236}">
                  <a16:creationId xmlns:a16="http://schemas.microsoft.com/office/drawing/2014/main" id="{2DAAC1C4-72F1-4A9B-ABA7-83840648340F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86;p70">
              <a:extLst>
                <a:ext uri="{FF2B5EF4-FFF2-40B4-BE49-F238E27FC236}">
                  <a16:creationId xmlns:a16="http://schemas.microsoft.com/office/drawing/2014/main" id="{D902AF70-945C-4396-9977-2107471AA675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287;p70">
              <a:extLst>
                <a:ext uri="{FF2B5EF4-FFF2-40B4-BE49-F238E27FC236}">
                  <a16:creationId xmlns:a16="http://schemas.microsoft.com/office/drawing/2014/main" id="{1662647C-7EE7-4AC8-9C39-5F0CF19355A2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288;p70">
              <a:extLst>
                <a:ext uri="{FF2B5EF4-FFF2-40B4-BE49-F238E27FC236}">
                  <a16:creationId xmlns:a16="http://schemas.microsoft.com/office/drawing/2014/main" id="{75931034-09A9-417C-B85B-BF576554C987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289;p70">
              <a:extLst>
                <a:ext uri="{FF2B5EF4-FFF2-40B4-BE49-F238E27FC236}">
                  <a16:creationId xmlns:a16="http://schemas.microsoft.com/office/drawing/2014/main" id="{5FC5F492-8A92-41AD-A1D9-AF46AD2A6252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8290;p70">
              <a:extLst>
                <a:ext uri="{FF2B5EF4-FFF2-40B4-BE49-F238E27FC236}">
                  <a16:creationId xmlns:a16="http://schemas.microsoft.com/office/drawing/2014/main" id="{425978EE-1607-4A34-AB93-44C0A9311FCC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8291;p70">
              <a:extLst>
                <a:ext uri="{FF2B5EF4-FFF2-40B4-BE49-F238E27FC236}">
                  <a16:creationId xmlns:a16="http://schemas.microsoft.com/office/drawing/2014/main" id="{65E42637-6B6C-4248-95D5-7BA352DE309B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5555;p64">
            <a:extLst>
              <a:ext uri="{FF2B5EF4-FFF2-40B4-BE49-F238E27FC236}">
                <a16:creationId xmlns:a16="http://schemas.microsoft.com/office/drawing/2014/main" id="{6DA4D17D-2357-466C-8EF1-55D366C17324}"/>
              </a:ext>
            </a:extLst>
          </p:cNvPr>
          <p:cNvGrpSpPr/>
          <p:nvPr/>
        </p:nvGrpSpPr>
        <p:grpSpPr>
          <a:xfrm>
            <a:off x="1142628" y="3227908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61" name="Google Shape;5556;p64">
              <a:extLst>
                <a:ext uri="{FF2B5EF4-FFF2-40B4-BE49-F238E27FC236}">
                  <a16:creationId xmlns:a16="http://schemas.microsoft.com/office/drawing/2014/main" id="{6DA14190-64C6-4315-985D-8643B4AAB2E9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5557;p64">
              <a:extLst>
                <a:ext uri="{FF2B5EF4-FFF2-40B4-BE49-F238E27FC236}">
                  <a16:creationId xmlns:a16="http://schemas.microsoft.com/office/drawing/2014/main" id="{B714489F-1BC3-4EF1-A3D0-D61DAB037A98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3869;p62">
            <a:extLst>
              <a:ext uri="{FF2B5EF4-FFF2-40B4-BE49-F238E27FC236}">
                <a16:creationId xmlns:a16="http://schemas.microsoft.com/office/drawing/2014/main" id="{42353F89-6DF8-4385-9192-E353F0DD0A8A}"/>
              </a:ext>
            </a:extLst>
          </p:cNvPr>
          <p:cNvGrpSpPr/>
          <p:nvPr/>
        </p:nvGrpSpPr>
        <p:grpSpPr>
          <a:xfrm>
            <a:off x="6931940" y="3493813"/>
            <a:ext cx="299053" cy="288720"/>
            <a:chOff x="2127141" y="3043500"/>
            <a:chExt cx="422629" cy="408027"/>
          </a:xfrm>
        </p:grpSpPr>
        <p:grpSp>
          <p:nvGrpSpPr>
            <p:cNvPr id="64" name="Google Shape;3870;p62">
              <a:extLst>
                <a:ext uri="{FF2B5EF4-FFF2-40B4-BE49-F238E27FC236}">
                  <a16:creationId xmlns:a16="http://schemas.microsoft.com/office/drawing/2014/main" id="{B40F0AEE-41B2-4763-A696-E31BEF522009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7" name="Google Shape;3871;p62">
                <a:extLst>
                  <a:ext uri="{FF2B5EF4-FFF2-40B4-BE49-F238E27FC236}">
                    <a16:creationId xmlns:a16="http://schemas.microsoft.com/office/drawing/2014/main" id="{814FFFE6-DCD1-4676-BC55-292816809747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872;p62">
                <a:extLst>
                  <a:ext uri="{FF2B5EF4-FFF2-40B4-BE49-F238E27FC236}">
                    <a16:creationId xmlns:a16="http://schemas.microsoft.com/office/drawing/2014/main" id="{45EFE0D2-5B8B-4765-A160-0ED86E6C684E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3873;p62">
              <a:extLst>
                <a:ext uri="{FF2B5EF4-FFF2-40B4-BE49-F238E27FC236}">
                  <a16:creationId xmlns:a16="http://schemas.microsoft.com/office/drawing/2014/main" id="{4B402B2C-7E3F-4014-88E5-C0EFC72C9A38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874;p62">
              <a:extLst>
                <a:ext uri="{FF2B5EF4-FFF2-40B4-BE49-F238E27FC236}">
                  <a16:creationId xmlns:a16="http://schemas.microsoft.com/office/drawing/2014/main" id="{98D8D082-21DB-4F52-B8A4-83366E626B9C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453;p44">
            <a:extLst>
              <a:ext uri="{FF2B5EF4-FFF2-40B4-BE49-F238E27FC236}">
                <a16:creationId xmlns:a16="http://schemas.microsoft.com/office/drawing/2014/main" id="{627BA7E3-2E92-4E96-8A41-CF97C5FF44C0}"/>
              </a:ext>
            </a:extLst>
          </p:cNvPr>
          <p:cNvSpPr txBox="1">
            <a:spLocks/>
          </p:cNvSpPr>
          <p:nvPr/>
        </p:nvSpPr>
        <p:spPr>
          <a:xfrm>
            <a:off x="2903083" y="1069699"/>
            <a:ext cx="2588410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200" dirty="0"/>
              <a:t>WE CREATED A LAYERED </a:t>
            </a:r>
            <a:r>
              <a:rPr lang="en-CA" sz="1200" dirty="0">
                <a:solidFill>
                  <a:srgbClr val="EBCFB2"/>
                </a:solidFill>
              </a:rPr>
              <a:t>SOLUTION…</a:t>
            </a:r>
            <a:endParaRPr lang="en-CA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7"/>
    </mc:Choice>
    <mc:Fallback>
      <p:transition spd="slow" advTm="87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77"/>
    </mc:Choice>
    <mc:Fallback>
      <p:transition spd="slow" advTm="214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5608" y="56348"/>
            <a:ext cx="3575862" cy="47548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5"/>
    </mc:Choice>
    <mc:Fallback>
      <p:transition spd="slow" advTm="274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6"/>
            <a:ext cx="3343705" cy="215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CA" sz="1600" dirty="0"/>
              <a:t>Microsoft Azure</a:t>
            </a:r>
            <a:r>
              <a:rPr lang="en-CA" dirty="0"/>
              <a:t>™</a:t>
            </a:r>
            <a:r>
              <a:rPr lang="en-CA" sz="1600" dirty="0"/>
              <a:t>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6"/>
    </mc:Choice>
    <mc:Fallback>
      <p:transition spd="slow" advTm="154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"/>
    </mc:Choice>
    <mc:Fallback>
      <p:transition spd="slow" advTm="2720"/>
    </mc:Fallback>
  </mc:AlternateContent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533</Words>
  <Application>Microsoft Office PowerPoint</Application>
  <PresentationFormat>On-screen Show (16:9)</PresentationFormat>
  <Paragraphs>192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Condensed</vt:lpstr>
      <vt:lpstr>Roboto Slab Regular</vt:lpstr>
      <vt:lpstr>Arial</vt:lpstr>
      <vt:lpstr>Wingdings</vt:lpstr>
      <vt:lpstr>Squada One</vt:lpstr>
      <vt:lpstr>Elegant Business by Slidesgo</vt:lpstr>
      <vt:lpstr>PowerPoint Presentation</vt:lpstr>
      <vt:lpstr>PowerPoint Presentation</vt:lpstr>
      <vt:lpstr>PowerPoint Presentation</vt:lpstr>
      <vt:lpstr>PowerPoint Presentation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105</cp:revision>
  <dcterms:modified xsi:type="dcterms:W3CDTF">2020-05-27T01:43:57Z</dcterms:modified>
</cp:coreProperties>
</file>